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7" r:id="rId3"/>
    <p:sldId id="265" r:id="rId4"/>
    <p:sldId id="279" r:id="rId5"/>
    <p:sldId id="296" r:id="rId6"/>
    <p:sldId id="297" r:id="rId7"/>
    <p:sldId id="299" r:id="rId8"/>
    <p:sldId id="300" r:id="rId9"/>
    <p:sldId id="301" r:id="rId10"/>
    <p:sldId id="302" r:id="rId11"/>
    <p:sldId id="303" r:id="rId12"/>
    <p:sldId id="304" r:id="rId13"/>
    <p:sldId id="305" r:id="rId14"/>
    <p:sldId id="306" r:id="rId15"/>
    <p:sldId id="307" r:id="rId16"/>
    <p:sldId id="308" r:id="rId17"/>
    <p:sldId id="309" r:id="rId18"/>
    <p:sldId id="262"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C47C"/>
    <a:srgbClr val="66FF99"/>
    <a:srgbClr val="4EBE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39D0F133-17D2-4982-90E5-B819E63378B1}" type="datetimeFigureOut">
              <a:rPr lang="en-US"/>
              <a:pPr>
                <a:defRPr/>
              </a:pPr>
              <a:t>3/7/2017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A1D87FAD-21C6-49B7-8A95-4099CFBDCD3A}" type="slidenum">
              <a:rPr lang="en-US"/>
              <a:pPr>
                <a:defRPr/>
              </a:pPr>
              <a:t>‹#›</a:t>
            </a:fld>
            <a:endParaRPr lang="en-US"/>
          </a:p>
        </p:txBody>
      </p:sp>
    </p:spTree>
    <p:extLst>
      <p:ext uri="{BB962C8B-B14F-4D97-AF65-F5344CB8AC3E}">
        <p14:creationId xmlns:p14="http://schemas.microsoft.com/office/powerpoint/2010/main" val="9556608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fld id="{FBFEF661-EE05-4148-BA10-CECB6984D861}" type="slidenum">
              <a:rPr lang="en-US" altLang="en-US" smtClean="0"/>
              <a:pPr eaLnBrk="1" hangingPunct="1"/>
              <a:t>3</a:t>
            </a:fld>
            <a:endParaRPr lang="en-US" altLang="en-US" smtClean="0"/>
          </a:p>
        </p:txBody>
      </p:sp>
    </p:spTree>
    <p:extLst>
      <p:ext uri="{BB962C8B-B14F-4D97-AF65-F5344CB8AC3E}">
        <p14:creationId xmlns:p14="http://schemas.microsoft.com/office/powerpoint/2010/main" val="1972263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52F3B08-012C-4D59-B5A8-50F1E8D32F29}" type="datetimeFigureOut">
              <a:rPr lang="en-US"/>
              <a:pPr>
                <a:defRPr/>
              </a:pPr>
              <a:t>3/7/2017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5FBB00A-8392-4EB6-96DD-DD1D20F969BA}" type="slidenum">
              <a:rPr lang="en-US"/>
              <a:pPr>
                <a:defRPr/>
              </a:pPr>
              <a:t>‹#›</a:t>
            </a:fld>
            <a:endParaRPr lang="en-US"/>
          </a:p>
        </p:txBody>
      </p:sp>
    </p:spTree>
    <p:extLst>
      <p:ext uri="{BB962C8B-B14F-4D97-AF65-F5344CB8AC3E}">
        <p14:creationId xmlns:p14="http://schemas.microsoft.com/office/powerpoint/2010/main" val="1497893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3522398-4C85-4BA7-81B0-0345096CA96B}" type="datetimeFigureOut">
              <a:rPr lang="en-US"/>
              <a:pPr>
                <a:defRPr/>
              </a:pPr>
              <a:t>3/7/2017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D92848-5CB9-4DC7-95B4-129E3E2E5163}" type="slidenum">
              <a:rPr lang="en-US"/>
              <a:pPr>
                <a:defRPr/>
              </a:pPr>
              <a:t>‹#›</a:t>
            </a:fld>
            <a:endParaRPr lang="en-US"/>
          </a:p>
        </p:txBody>
      </p:sp>
    </p:spTree>
    <p:extLst>
      <p:ext uri="{BB962C8B-B14F-4D97-AF65-F5344CB8AC3E}">
        <p14:creationId xmlns:p14="http://schemas.microsoft.com/office/powerpoint/2010/main" val="2888212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0BBB375-D8D5-4572-AC7D-353DE4FDE253}" type="datetimeFigureOut">
              <a:rPr lang="en-US"/>
              <a:pPr>
                <a:defRPr/>
              </a:pPr>
              <a:t>3/7/2017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607109-DEC2-47FD-B1BE-10DFA26B438E}" type="slidenum">
              <a:rPr lang="en-US"/>
              <a:pPr>
                <a:defRPr/>
              </a:pPr>
              <a:t>‹#›</a:t>
            </a:fld>
            <a:endParaRPr lang="en-US"/>
          </a:p>
        </p:txBody>
      </p:sp>
    </p:spTree>
    <p:extLst>
      <p:ext uri="{BB962C8B-B14F-4D97-AF65-F5344CB8AC3E}">
        <p14:creationId xmlns:p14="http://schemas.microsoft.com/office/powerpoint/2010/main" val="2509498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B1E060C-F860-43F2-8CE9-0A1460B1087D}" type="datetimeFigureOut">
              <a:rPr lang="en-US"/>
              <a:pPr>
                <a:defRPr/>
              </a:pPr>
              <a:t>3/7/2017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6DAC202-7BF4-4598-BCE2-BE39C5B4E386}" type="slidenum">
              <a:rPr lang="en-US"/>
              <a:pPr>
                <a:defRPr/>
              </a:pPr>
              <a:t>‹#›</a:t>
            </a:fld>
            <a:endParaRPr lang="en-US"/>
          </a:p>
        </p:txBody>
      </p:sp>
    </p:spTree>
    <p:extLst>
      <p:ext uri="{BB962C8B-B14F-4D97-AF65-F5344CB8AC3E}">
        <p14:creationId xmlns:p14="http://schemas.microsoft.com/office/powerpoint/2010/main" val="1674378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8F1BD22-2729-422C-ADAA-2E06F173407E}" type="datetimeFigureOut">
              <a:rPr lang="en-US"/>
              <a:pPr>
                <a:defRPr/>
              </a:pPr>
              <a:t>3/7/2017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6A070A-2A7E-485B-86DF-F56AD1DB0D91}" type="slidenum">
              <a:rPr lang="en-US"/>
              <a:pPr>
                <a:defRPr/>
              </a:pPr>
              <a:t>‹#›</a:t>
            </a:fld>
            <a:endParaRPr lang="en-US"/>
          </a:p>
        </p:txBody>
      </p:sp>
    </p:spTree>
    <p:extLst>
      <p:ext uri="{BB962C8B-B14F-4D97-AF65-F5344CB8AC3E}">
        <p14:creationId xmlns:p14="http://schemas.microsoft.com/office/powerpoint/2010/main" val="4020704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F8C886D-022C-460F-9053-73EA0F0CA8C1}" type="datetimeFigureOut">
              <a:rPr lang="en-US"/>
              <a:pPr>
                <a:defRPr/>
              </a:pPr>
              <a:t>3/7/2017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F1E820-C134-4CD8-B4F8-DF6C5C5C65DE}" type="slidenum">
              <a:rPr lang="en-US"/>
              <a:pPr>
                <a:defRPr/>
              </a:pPr>
              <a:t>‹#›</a:t>
            </a:fld>
            <a:endParaRPr lang="en-US"/>
          </a:p>
        </p:txBody>
      </p:sp>
    </p:spTree>
    <p:extLst>
      <p:ext uri="{BB962C8B-B14F-4D97-AF65-F5344CB8AC3E}">
        <p14:creationId xmlns:p14="http://schemas.microsoft.com/office/powerpoint/2010/main" val="1718080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184B0AF9-43CF-455A-9BE6-5DDEB7E8202E}" type="datetimeFigureOut">
              <a:rPr lang="en-US"/>
              <a:pPr>
                <a:defRPr/>
              </a:pPr>
              <a:t>3/7/2017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99B4F9C-D711-4C3F-9DA4-B4E027FC69B9}" type="slidenum">
              <a:rPr lang="en-US"/>
              <a:pPr>
                <a:defRPr/>
              </a:pPr>
              <a:t>‹#›</a:t>
            </a:fld>
            <a:endParaRPr lang="en-US"/>
          </a:p>
        </p:txBody>
      </p:sp>
    </p:spTree>
    <p:extLst>
      <p:ext uri="{BB962C8B-B14F-4D97-AF65-F5344CB8AC3E}">
        <p14:creationId xmlns:p14="http://schemas.microsoft.com/office/powerpoint/2010/main" val="564045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E975CCF-F27E-4912-8806-1882467E5008}" type="datetimeFigureOut">
              <a:rPr lang="en-US"/>
              <a:pPr>
                <a:defRPr/>
              </a:pPr>
              <a:t>3/7/2017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1EBDEFC-0A24-4F62-AF38-5AA109C69843}" type="slidenum">
              <a:rPr lang="en-US"/>
              <a:pPr>
                <a:defRPr/>
              </a:pPr>
              <a:t>‹#›</a:t>
            </a:fld>
            <a:endParaRPr lang="en-US"/>
          </a:p>
        </p:txBody>
      </p:sp>
    </p:spTree>
    <p:extLst>
      <p:ext uri="{BB962C8B-B14F-4D97-AF65-F5344CB8AC3E}">
        <p14:creationId xmlns:p14="http://schemas.microsoft.com/office/powerpoint/2010/main" val="3097382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CEB5A97-DCA6-4859-B4FB-A20D7075A8F6}" type="datetimeFigureOut">
              <a:rPr lang="en-US"/>
              <a:pPr>
                <a:defRPr/>
              </a:pPr>
              <a:t>3/7/2017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F039D78-09ED-496B-B695-164CC9CF511B}" type="slidenum">
              <a:rPr lang="en-US"/>
              <a:pPr>
                <a:defRPr/>
              </a:pPr>
              <a:t>‹#›</a:t>
            </a:fld>
            <a:endParaRPr lang="en-US"/>
          </a:p>
        </p:txBody>
      </p:sp>
    </p:spTree>
    <p:extLst>
      <p:ext uri="{BB962C8B-B14F-4D97-AF65-F5344CB8AC3E}">
        <p14:creationId xmlns:p14="http://schemas.microsoft.com/office/powerpoint/2010/main" val="1267058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F28E095-C02F-4338-BDD9-F9E8C75ABD17}" type="datetimeFigureOut">
              <a:rPr lang="en-US"/>
              <a:pPr>
                <a:defRPr/>
              </a:pPr>
              <a:t>3/7/2017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3C08009-5349-44DC-8232-9FAF8AFDF74A}" type="slidenum">
              <a:rPr lang="en-US"/>
              <a:pPr>
                <a:defRPr/>
              </a:pPr>
              <a:t>‹#›</a:t>
            </a:fld>
            <a:endParaRPr lang="en-US"/>
          </a:p>
        </p:txBody>
      </p:sp>
    </p:spTree>
    <p:extLst>
      <p:ext uri="{BB962C8B-B14F-4D97-AF65-F5344CB8AC3E}">
        <p14:creationId xmlns:p14="http://schemas.microsoft.com/office/powerpoint/2010/main" val="1062376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26EB64F-2BE0-481F-B1AC-8ABA085B7703}" type="datetimeFigureOut">
              <a:rPr lang="en-US"/>
              <a:pPr>
                <a:defRPr/>
              </a:pPr>
              <a:t>3/7/2017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DDB99E-A5F4-4616-B52B-58ED095BD2DC}" type="slidenum">
              <a:rPr lang="en-US"/>
              <a:pPr>
                <a:defRPr/>
              </a:pPr>
              <a:t>‹#›</a:t>
            </a:fld>
            <a:endParaRPr lang="en-US"/>
          </a:p>
        </p:txBody>
      </p:sp>
    </p:spTree>
    <p:extLst>
      <p:ext uri="{BB962C8B-B14F-4D97-AF65-F5344CB8AC3E}">
        <p14:creationId xmlns:p14="http://schemas.microsoft.com/office/powerpoint/2010/main" val="3798801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9862BA6A-45F8-4905-AE07-37D007079EFD}" type="datetimeFigureOut">
              <a:rPr lang="en-US"/>
              <a:pPr>
                <a:defRPr/>
              </a:pPr>
              <a:t>3/7/2017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E0993FF-F084-492A-92D8-02C805D996C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mailto:james.r.crowley@maine.gov" TargetMode="External"/><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ecfr.gpoaccess.gov/" TargetMode="External"/><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www.maine.gov/sos/cec/rules/06/chaps06.htm" TargetMode="External"/><Relationship Id="rId2" Type="http://schemas.openxmlformats.org/officeDocument/2006/relationships/image" Target="../media/image2.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0" y="2062163"/>
            <a:ext cx="4343400" cy="1628775"/>
          </a:xfrm>
        </p:spPr>
        <p:txBody>
          <a:bodyPr rtlCol="0">
            <a:normAutofit/>
          </a:bodyPr>
          <a:lstStyle/>
          <a:p>
            <a:pPr eaLnBrk="1" fontAlgn="auto" hangingPunct="1">
              <a:spcAft>
                <a:spcPts val="0"/>
              </a:spcAft>
              <a:defRPr/>
            </a:pPr>
            <a:r>
              <a:rPr lang="en-US" dirty="0" smtClean="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rPr>
              <a:t>Your Industrial Waste Survey</a:t>
            </a:r>
            <a:endParaRPr lang="en-US" dirty="0">
              <a:solidFill>
                <a:schemeClr val="tx2">
                  <a:lumMod val="50000"/>
                </a:schemeClr>
              </a:solidFill>
              <a:effectLst>
                <a:outerShdw blurRad="38100" dist="38100" dir="2700000" algn="tl">
                  <a:srgbClr val="000000">
                    <a:alpha val="43137"/>
                  </a:srgbClr>
                </a:outerShdw>
              </a:effectLst>
              <a:latin typeface="Arial" pitchFamily="34" charset="0"/>
              <a:cs typeface="Arial" pitchFamily="34" charset="0"/>
            </a:endParaRPr>
          </a:p>
        </p:txBody>
      </p:sp>
      <p:sp>
        <p:nvSpPr>
          <p:cNvPr id="2051" name="Subtitle 2"/>
          <p:cNvSpPr>
            <a:spLocks noGrp="1"/>
          </p:cNvSpPr>
          <p:nvPr>
            <p:ph type="subTitle" idx="1"/>
          </p:nvPr>
        </p:nvSpPr>
        <p:spPr>
          <a:xfrm>
            <a:off x="3810000" y="3886200"/>
            <a:ext cx="4343400" cy="592138"/>
          </a:xfrm>
        </p:spPr>
        <p:txBody>
          <a:bodyPr/>
          <a:lstStyle/>
          <a:p>
            <a:pPr eaLnBrk="1" hangingPunct="1"/>
            <a:r>
              <a:rPr lang="en-US" altLang="en-US" sz="1400" dirty="0" smtClean="0">
                <a:solidFill>
                  <a:srgbClr val="7F7F7F"/>
                </a:solidFill>
              </a:rPr>
              <a:t>Jim Crowley, Central Region Compliance Supervisor and State Pretreatment Coordinator, DWQM</a:t>
            </a:r>
          </a:p>
          <a:p>
            <a:pPr eaLnBrk="1" hangingPunct="1"/>
            <a:r>
              <a:rPr lang="en-US" altLang="en-US" sz="1400" dirty="0" smtClean="0">
                <a:solidFill>
                  <a:srgbClr val="7F7F7F"/>
                </a:solidFill>
              </a:rPr>
              <a:t>April 25 - 26 , 2017  North Country Convention</a:t>
            </a:r>
          </a:p>
        </p:txBody>
      </p:sp>
      <p:sp>
        <p:nvSpPr>
          <p:cNvPr id="4" name="Rectangle 3"/>
          <p:cNvSpPr/>
          <p:nvPr/>
        </p:nvSpPr>
        <p:spPr>
          <a:xfrm>
            <a:off x="0" y="5943600"/>
            <a:ext cx="9144000" cy="90328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56" name="TextBox 14"/>
          <p:cNvSpPr txBox="1">
            <a:spLocks noChangeArrowheads="1"/>
          </p:cNvSpPr>
          <p:nvPr/>
        </p:nvSpPr>
        <p:spPr bwMode="auto">
          <a:xfrm>
            <a:off x="11113" y="6059488"/>
            <a:ext cx="91408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800">
                <a:solidFill>
                  <a:schemeClr val="bg1"/>
                </a:solidFill>
                <a:latin typeface="Arial" charset="0"/>
              </a:rPr>
              <a:t>MAINE DEPARTMENT OF ENVIRONMENTAL PROTECTION</a:t>
            </a:r>
          </a:p>
          <a:p>
            <a:pPr algn="ctr" eaLnBrk="1" hangingPunct="1">
              <a:spcBef>
                <a:spcPct val="0"/>
              </a:spcBef>
              <a:buFontTx/>
              <a:buNone/>
            </a:pPr>
            <a:endParaRPr lang="en-US" altLang="en-US" sz="800" i="1">
              <a:solidFill>
                <a:schemeClr val="bg1"/>
              </a:solidFill>
              <a:latin typeface="Arial" charset="0"/>
            </a:endParaRPr>
          </a:p>
          <a:p>
            <a:pPr algn="ctr" eaLnBrk="1" hangingPunct="1">
              <a:spcBef>
                <a:spcPct val="0"/>
              </a:spcBef>
              <a:buFontTx/>
              <a:buNone/>
            </a:pPr>
            <a:r>
              <a:rPr lang="en-US" altLang="en-US" sz="1600" i="1">
                <a:solidFill>
                  <a:schemeClr val="bg1"/>
                </a:solidFill>
                <a:latin typeface="Arial" charset="0"/>
              </a:rPr>
              <a:t>Protecting Maine’s Air, Land and Water</a:t>
            </a:r>
          </a:p>
        </p:txBody>
      </p:sp>
      <p:cxnSp>
        <p:nvCxnSpPr>
          <p:cNvPr id="17" name="Straight Connector 16"/>
          <p:cNvCxnSpPr/>
          <p:nvPr/>
        </p:nvCxnSpPr>
        <p:spPr>
          <a:xfrm>
            <a:off x="1181100" y="6427788"/>
            <a:ext cx="6781800" cy="0"/>
          </a:xfrm>
          <a:prstGeom prst="line">
            <a:avLst/>
          </a:prstGeom>
          <a:ln>
            <a:solidFill>
              <a:schemeClr val="tx1">
                <a:lumMod val="50000"/>
                <a:lumOff val="50000"/>
              </a:schemeClr>
            </a:solidFill>
          </a:ln>
        </p:spPr>
        <p:style>
          <a:lnRef idx="2">
            <a:schemeClr val="accent3"/>
          </a:lnRef>
          <a:fillRef idx="0">
            <a:schemeClr val="accent3"/>
          </a:fillRef>
          <a:effectRef idx="1">
            <a:schemeClr val="accent3"/>
          </a:effectRef>
          <a:fontRef idx="minor">
            <a:schemeClr val="tx1"/>
          </a:fontRef>
        </p:style>
      </p:cxnSp>
      <p:pic>
        <p:nvPicPr>
          <p:cNvPr id="2058"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4400" y="1981200"/>
            <a:ext cx="2552700" cy="255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Trucked-in Wastes</a:t>
            </a:r>
            <a:endParaRPr lang="en-US" dirty="0"/>
          </a:p>
        </p:txBody>
      </p:sp>
      <p:sp>
        <p:nvSpPr>
          <p:cNvPr id="12296" name="TextBox 4"/>
          <p:cNvSpPr txBox="1">
            <a:spLocks noChangeArrowheads="1"/>
          </p:cNvSpPr>
          <p:nvPr/>
        </p:nvSpPr>
        <p:spPr bwMode="auto">
          <a:xfrm>
            <a:off x="914400" y="986547"/>
            <a:ext cx="7391400" cy="3551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en-US" sz="4800" dirty="0"/>
              <a:t>Q. What about trucked-in or piped-in </a:t>
            </a:r>
            <a:r>
              <a:rPr lang="en-US" sz="4800" dirty="0" smtClean="0"/>
              <a:t>wastewater?</a:t>
            </a:r>
            <a:endParaRPr lang="en-US" sz="4800" dirty="0"/>
          </a:p>
          <a:p>
            <a:pPr>
              <a:buNone/>
            </a:pPr>
            <a:endParaRPr lang="en-US" sz="2800" dirty="0"/>
          </a:p>
          <a:p>
            <a:pPr lvl="0">
              <a:buNone/>
            </a:pPr>
            <a:r>
              <a:rPr lang="en-US" sz="2800" dirty="0"/>
              <a:t>All of these considerations apply to trucked-in or piped-in wastewaters as well.</a:t>
            </a:r>
          </a:p>
          <a:p>
            <a:pPr algn="ctr">
              <a:buNone/>
            </a:pPr>
            <a:endParaRPr lang="en-US" sz="2800" dirty="0"/>
          </a:p>
        </p:txBody>
      </p:sp>
    </p:spTree>
    <p:extLst>
      <p:ext uri="{BB962C8B-B14F-4D97-AF65-F5344CB8AC3E}">
        <p14:creationId xmlns:p14="http://schemas.microsoft.com/office/powerpoint/2010/main" val="38357499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POTW Capacity</a:t>
            </a:r>
            <a:endParaRPr lang="en-US" dirty="0"/>
          </a:p>
        </p:txBody>
      </p:sp>
      <p:sp>
        <p:nvSpPr>
          <p:cNvPr id="12296" name="TextBox 4"/>
          <p:cNvSpPr txBox="1">
            <a:spLocks noChangeArrowheads="1"/>
          </p:cNvSpPr>
          <p:nvPr/>
        </p:nvSpPr>
        <p:spPr bwMode="auto">
          <a:xfrm>
            <a:off x="914400" y="986547"/>
            <a:ext cx="7391400" cy="4081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en-US" sz="4800" dirty="0"/>
              <a:t>Q.  I run a </a:t>
            </a:r>
            <a:r>
              <a:rPr lang="en-US" sz="4800" dirty="0" smtClean="0"/>
              <a:t>larger </a:t>
            </a:r>
            <a:r>
              <a:rPr lang="en-US" sz="4800" dirty="0"/>
              <a:t>POTW with influent flows of &gt;2 MGD. Does this make any difference?</a:t>
            </a:r>
          </a:p>
          <a:p>
            <a:pPr>
              <a:buNone/>
            </a:pPr>
            <a:endParaRPr lang="en-US" sz="2800" dirty="0"/>
          </a:p>
          <a:p>
            <a:pPr algn="ctr">
              <a:buNone/>
            </a:pPr>
            <a:endParaRPr lang="en-US" sz="2800" dirty="0"/>
          </a:p>
        </p:txBody>
      </p:sp>
    </p:spTree>
    <p:extLst>
      <p:ext uri="{BB962C8B-B14F-4D97-AF65-F5344CB8AC3E}">
        <p14:creationId xmlns:p14="http://schemas.microsoft.com/office/powerpoint/2010/main" val="6973750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POTW Capacity</a:t>
            </a:r>
            <a:endParaRPr lang="en-US" dirty="0"/>
          </a:p>
        </p:txBody>
      </p:sp>
      <p:sp>
        <p:nvSpPr>
          <p:cNvPr id="12296" name="TextBox 4"/>
          <p:cNvSpPr txBox="1">
            <a:spLocks noChangeArrowheads="1"/>
          </p:cNvSpPr>
          <p:nvPr/>
        </p:nvSpPr>
        <p:spPr bwMode="auto">
          <a:xfrm>
            <a:off x="914400" y="986547"/>
            <a:ext cx="7391400" cy="4967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en-US" sz="2400" dirty="0"/>
              <a:t>Frequently larger POTWs are more tolerant of the normal variations of wastewaters that are discharged by industrial users. Smaller POTWs may need to address situations or conditions that would otherwise be lost in the noise at a larger plant. For example, a small seafood processor intermittently discharging 20,000 gpd would have a very different impact on a small 0.2 MGD activated sludge POTW compared to the same processor discharging to an activated sludge POTW receiving 2-3 MGD. </a:t>
            </a:r>
            <a:r>
              <a:rPr lang="en-US" sz="2400" i="1" dirty="0"/>
              <a:t>However, </a:t>
            </a:r>
            <a:r>
              <a:rPr lang="en-US" sz="2400" i="1" u="sng" dirty="0"/>
              <a:t>regardless of the size of your facility or the nature of your community</a:t>
            </a:r>
            <a:r>
              <a:rPr lang="en-US" sz="2400" i="1" dirty="0"/>
              <a:t>, you are still required to perform an IWS at least once per license cycle.</a:t>
            </a:r>
            <a:endParaRPr lang="en-US" sz="2400" dirty="0"/>
          </a:p>
          <a:p>
            <a:pPr lvl="0">
              <a:buNone/>
            </a:pPr>
            <a:endParaRPr lang="en-US" sz="2400" dirty="0"/>
          </a:p>
        </p:txBody>
      </p:sp>
    </p:spTree>
    <p:extLst>
      <p:ext uri="{BB962C8B-B14F-4D97-AF65-F5344CB8AC3E}">
        <p14:creationId xmlns:p14="http://schemas.microsoft.com/office/powerpoint/2010/main" val="36259181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FOG Management</a:t>
            </a:r>
            <a:endParaRPr lang="en-US" dirty="0"/>
          </a:p>
        </p:txBody>
      </p:sp>
      <p:sp>
        <p:nvSpPr>
          <p:cNvPr id="12296" name="TextBox 4"/>
          <p:cNvSpPr txBox="1">
            <a:spLocks noChangeArrowheads="1"/>
          </p:cNvSpPr>
          <p:nvPr/>
        </p:nvSpPr>
        <p:spPr bwMode="auto">
          <a:xfrm>
            <a:off x="914400" y="986547"/>
            <a:ext cx="7391400" cy="541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en-US" sz="4800" dirty="0"/>
              <a:t>Q. Should a facility that discharges Fats, Oils and/or Grease (FOG) into my collection system be considered a Significant Industrial User?</a:t>
            </a:r>
          </a:p>
          <a:p>
            <a:pPr lvl="0">
              <a:buNone/>
            </a:pPr>
            <a:endParaRPr lang="en-US" sz="4800" dirty="0"/>
          </a:p>
        </p:txBody>
      </p:sp>
    </p:spTree>
    <p:extLst>
      <p:ext uri="{BB962C8B-B14F-4D97-AF65-F5344CB8AC3E}">
        <p14:creationId xmlns:p14="http://schemas.microsoft.com/office/powerpoint/2010/main" val="4701483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FOG Management</a:t>
            </a:r>
            <a:endParaRPr lang="en-US" dirty="0"/>
          </a:p>
        </p:txBody>
      </p:sp>
      <p:sp>
        <p:nvSpPr>
          <p:cNvPr id="12296" name="TextBox 4"/>
          <p:cNvSpPr txBox="1">
            <a:spLocks noChangeArrowheads="1"/>
          </p:cNvSpPr>
          <p:nvPr/>
        </p:nvSpPr>
        <p:spPr bwMode="auto">
          <a:xfrm>
            <a:off x="914400" y="986547"/>
            <a:ext cx="7391400" cy="31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en-US" sz="2800" dirty="0"/>
              <a:t>Not necessarily, but if the discharge is substantial enough, or </a:t>
            </a:r>
            <a:r>
              <a:rPr lang="en-US" sz="2800" dirty="0" smtClean="0"/>
              <a:t>if there </a:t>
            </a:r>
            <a:r>
              <a:rPr lang="en-US" sz="2800" dirty="0"/>
              <a:t>is a sufficient number of such discharges in the community to cause collection system, pump station, or treatment plant issues, the community should develop, implement, and enforce a FOG management program.</a:t>
            </a:r>
          </a:p>
          <a:p>
            <a:pPr lvl="0">
              <a:buNone/>
            </a:pPr>
            <a:endParaRPr lang="en-US" sz="2800" dirty="0"/>
          </a:p>
        </p:txBody>
      </p:sp>
    </p:spTree>
    <p:extLst>
      <p:ext uri="{BB962C8B-B14F-4D97-AF65-F5344CB8AC3E}">
        <p14:creationId xmlns:p14="http://schemas.microsoft.com/office/powerpoint/2010/main" val="37441389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Industrial </a:t>
            </a:r>
            <a:r>
              <a:rPr lang="en-US" u="sng" dirty="0"/>
              <a:t>W</a:t>
            </a:r>
            <a:r>
              <a:rPr lang="en-US" u="sng" dirty="0" smtClean="0"/>
              <a:t>aste Survey</a:t>
            </a:r>
            <a:endParaRPr lang="en-US" dirty="0"/>
          </a:p>
        </p:txBody>
      </p:sp>
      <p:sp>
        <p:nvSpPr>
          <p:cNvPr id="12296" name="TextBox 4"/>
          <p:cNvSpPr txBox="1">
            <a:spLocks noChangeArrowheads="1"/>
          </p:cNvSpPr>
          <p:nvPr/>
        </p:nvSpPr>
        <p:spPr bwMode="auto">
          <a:xfrm>
            <a:off x="914400" y="986547"/>
            <a:ext cx="7391400" cy="4967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None/>
            </a:pPr>
            <a:r>
              <a:rPr lang="en-US" sz="4800" dirty="0" smtClean="0"/>
              <a:t>Sources of information:</a:t>
            </a:r>
          </a:p>
          <a:p>
            <a:pPr>
              <a:buNone/>
            </a:pPr>
            <a:endParaRPr lang="en-US" sz="2800" dirty="0" smtClean="0"/>
          </a:p>
          <a:p>
            <a:pPr>
              <a:buNone/>
            </a:pPr>
            <a:r>
              <a:rPr lang="en-US" sz="2800" dirty="0" smtClean="0"/>
              <a:t>→ Chamber of Commerce</a:t>
            </a:r>
          </a:p>
          <a:p>
            <a:pPr>
              <a:buNone/>
            </a:pPr>
            <a:r>
              <a:rPr lang="en-US" sz="2800" dirty="0" smtClean="0"/>
              <a:t>→ Community/Economic Planning, Codes</a:t>
            </a:r>
          </a:p>
          <a:p>
            <a:pPr>
              <a:buNone/>
            </a:pPr>
            <a:r>
              <a:rPr lang="en-US" sz="2800" dirty="0" smtClean="0"/>
              <a:t>→ Water Utility/Sewer use records</a:t>
            </a:r>
          </a:p>
          <a:p>
            <a:pPr>
              <a:buNone/>
            </a:pPr>
            <a:r>
              <a:rPr lang="en-US" sz="2800" dirty="0" smtClean="0"/>
              <a:t>→ County LEPC (SARA Title III chemical inventory)</a:t>
            </a:r>
          </a:p>
          <a:p>
            <a:pPr>
              <a:buNone/>
            </a:pPr>
            <a:r>
              <a:rPr lang="en-US" sz="2800" dirty="0" smtClean="0"/>
              <a:t>→ Physical survey by staff</a:t>
            </a:r>
            <a:r>
              <a:rPr lang="en-US" sz="2800" dirty="0"/>
              <a:t> </a:t>
            </a:r>
            <a:r>
              <a:rPr lang="en-US" sz="2800" dirty="0" smtClean="0"/>
              <a:t>or intern</a:t>
            </a:r>
          </a:p>
          <a:p>
            <a:pPr>
              <a:buNone/>
            </a:pPr>
            <a:r>
              <a:rPr lang="en-US" sz="2800" dirty="0" smtClean="0"/>
              <a:t>→ Phone Book, Internet</a:t>
            </a:r>
            <a:endParaRPr lang="en-US" sz="2800" dirty="0"/>
          </a:p>
          <a:p>
            <a:pPr lvl="0">
              <a:buNone/>
            </a:pPr>
            <a:endParaRPr lang="en-US" sz="2800" dirty="0"/>
          </a:p>
        </p:txBody>
      </p:sp>
    </p:spTree>
    <p:extLst>
      <p:ext uri="{BB962C8B-B14F-4D97-AF65-F5344CB8AC3E}">
        <p14:creationId xmlns:p14="http://schemas.microsoft.com/office/powerpoint/2010/main" val="32211467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Industrial </a:t>
            </a:r>
            <a:r>
              <a:rPr lang="en-US" u="sng" dirty="0"/>
              <a:t>W</a:t>
            </a:r>
            <a:r>
              <a:rPr lang="en-US" u="sng" dirty="0" smtClean="0"/>
              <a:t>aste Survey</a:t>
            </a:r>
            <a:endParaRPr lang="en-US" dirty="0"/>
          </a:p>
        </p:txBody>
      </p:sp>
      <p:sp>
        <p:nvSpPr>
          <p:cNvPr id="12296" name="TextBox 4"/>
          <p:cNvSpPr txBox="1">
            <a:spLocks noChangeArrowheads="1"/>
          </p:cNvSpPr>
          <p:nvPr/>
        </p:nvSpPr>
        <p:spPr bwMode="auto">
          <a:xfrm>
            <a:off x="574256" y="986547"/>
            <a:ext cx="7960144" cy="56569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None/>
            </a:pPr>
            <a:r>
              <a:rPr lang="en-US" sz="4800" dirty="0" smtClean="0"/>
              <a:t>The Survey</a:t>
            </a:r>
          </a:p>
          <a:p>
            <a:pPr>
              <a:buNone/>
            </a:pPr>
            <a:endParaRPr lang="en-US" sz="2800" dirty="0" smtClean="0"/>
          </a:p>
          <a:p>
            <a:pPr lvl="0">
              <a:buNone/>
            </a:pPr>
            <a:r>
              <a:rPr lang="en-US" sz="2800" u="sng" dirty="0" smtClean="0"/>
              <a:t>Tier I</a:t>
            </a:r>
            <a:r>
              <a:rPr lang="en-US" sz="2800" dirty="0" smtClean="0"/>
              <a:t> – Include </a:t>
            </a:r>
            <a:r>
              <a:rPr lang="en-US" sz="2800" i="1" dirty="0" smtClean="0"/>
              <a:t>every business and industry  </a:t>
            </a:r>
            <a:r>
              <a:rPr lang="en-US" sz="2800" i="1" dirty="0" smtClean="0">
                <a:solidFill>
                  <a:srgbClr val="FF0000"/>
                </a:solidFill>
              </a:rPr>
              <a:t>(100%)</a:t>
            </a:r>
            <a:endParaRPr lang="en-US" sz="2800" i="1" u="sng" dirty="0">
              <a:solidFill>
                <a:srgbClr val="FF0000"/>
              </a:solidFill>
            </a:endParaRPr>
          </a:p>
          <a:p>
            <a:pPr lvl="0">
              <a:buNone/>
            </a:pPr>
            <a:r>
              <a:rPr lang="en-US" sz="2800" u="sng" dirty="0" smtClean="0"/>
              <a:t>Tier II</a:t>
            </a:r>
            <a:r>
              <a:rPr lang="en-US" sz="2800" dirty="0" smtClean="0"/>
              <a:t> – Eliminate facilities that are clearly outside your scope of concern. Send or deliver questionnaire to remainder  </a:t>
            </a:r>
            <a:r>
              <a:rPr lang="en-US" sz="2800" i="1" dirty="0" smtClean="0">
                <a:solidFill>
                  <a:srgbClr val="FF0000"/>
                </a:solidFill>
              </a:rPr>
              <a:t>                                                 (0 – 25%)</a:t>
            </a:r>
            <a:endParaRPr lang="en-US" sz="2800" dirty="0" smtClean="0"/>
          </a:p>
          <a:p>
            <a:pPr lvl="0">
              <a:buNone/>
            </a:pPr>
            <a:r>
              <a:rPr lang="en-US" sz="2800" u="sng" dirty="0" smtClean="0"/>
              <a:t>Tier III</a:t>
            </a:r>
            <a:r>
              <a:rPr lang="en-US" sz="2800" dirty="0" smtClean="0"/>
              <a:t> – Eliminate Tier II facilities that are evaluated to be outside your scope of concern. Consider for need to monitor or regulate                         </a:t>
            </a:r>
            <a:r>
              <a:rPr lang="en-US" sz="2800" i="1" dirty="0" smtClean="0">
                <a:solidFill>
                  <a:srgbClr val="FF0000"/>
                </a:solidFill>
              </a:rPr>
              <a:t>(0 – 10%)</a:t>
            </a:r>
            <a:endParaRPr lang="en-US" sz="2800" dirty="0" smtClean="0"/>
          </a:p>
          <a:p>
            <a:pPr lvl="0">
              <a:buNone/>
            </a:pPr>
            <a:r>
              <a:rPr lang="en-US" sz="2800" u="sng" dirty="0" smtClean="0"/>
              <a:t>Tier IV</a:t>
            </a:r>
            <a:r>
              <a:rPr lang="en-US" sz="2800" dirty="0" smtClean="0"/>
              <a:t> – Your Significant Industrial Users   </a:t>
            </a:r>
            <a:r>
              <a:rPr lang="en-US" sz="2800" i="1" dirty="0" smtClean="0">
                <a:solidFill>
                  <a:srgbClr val="FF0000"/>
                </a:solidFill>
              </a:rPr>
              <a:t>(0 – 10%)</a:t>
            </a:r>
            <a:endParaRPr lang="en-US" sz="2800" u="sng" dirty="0" smtClean="0"/>
          </a:p>
          <a:p>
            <a:pPr lvl="0">
              <a:buNone/>
            </a:pPr>
            <a:endParaRPr lang="en-US" sz="2800" u="sng" dirty="0"/>
          </a:p>
        </p:txBody>
      </p:sp>
    </p:spTree>
    <p:extLst>
      <p:ext uri="{BB962C8B-B14F-4D97-AF65-F5344CB8AC3E}">
        <p14:creationId xmlns:p14="http://schemas.microsoft.com/office/powerpoint/2010/main" val="36009194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Industrial </a:t>
            </a:r>
            <a:r>
              <a:rPr lang="en-US" u="sng" dirty="0"/>
              <a:t>W</a:t>
            </a:r>
            <a:r>
              <a:rPr lang="en-US" u="sng" dirty="0" smtClean="0"/>
              <a:t>aste Survey</a:t>
            </a:r>
            <a:endParaRPr lang="en-US" dirty="0"/>
          </a:p>
        </p:txBody>
      </p:sp>
      <p:sp>
        <p:nvSpPr>
          <p:cNvPr id="12296" name="TextBox 4"/>
          <p:cNvSpPr txBox="1">
            <a:spLocks noChangeArrowheads="1"/>
          </p:cNvSpPr>
          <p:nvPr/>
        </p:nvSpPr>
        <p:spPr bwMode="auto">
          <a:xfrm>
            <a:off x="685800" y="986547"/>
            <a:ext cx="7772400" cy="592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None/>
            </a:pPr>
            <a:r>
              <a:rPr lang="en-US" sz="4800" dirty="0" smtClean="0"/>
              <a:t>The Survey</a:t>
            </a:r>
            <a:endParaRPr lang="en-US" sz="2800" dirty="0" smtClean="0"/>
          </a:p>
          <a:p>
            <a:pPr>
              <a:buNone/>
            </a:pPr>
            <a:r>
              <a:rPr lang="en-US" sz="2800" dirty="0" smtClean="0"/>
              <a:t>► Excel Spreadsheet or equivalent, to track IUs</a:t>
            </a:r>
          </a:p>
          <a:p>
            <a:pPr>
              <a:buNone/>
            </a:pPr>
            <a:endParaRPr lang="en-US" sz="800" dirty="0"/>
          </a:p>
          <a:p>
            <a:pPr>
              <a:buNone/>
            </a:pPr>
            <a:r>
              <a:rPr lang="en-US" sz="2800" dirty="0" smtClean="0"/>
              <a:t>► Example Survey Questionnaire</a:t>
            </a:r>
          </a:p>
          <a:p>
            <a:pPr>
              <a:buNone/>
            </a:pPr>
            <a:endParaRPr lang="en-US" sz="2800" dirty="0"/>
          </a:p>
          <a:p>
            <a:pPr algn="ctr">
              <a:buNone/>
            </a:pPr>
            <a:r>
              <a:rPr lang="en-US" sz="2000" b="1" dirty="0"/>
              <a:t>James R. Crowley</a:t>
            </a:r>
          </a:p>
          <a:p>
            <a:pPr algn="ctr">
              <a:buNone/>
            </a:pPr>
            <a:r>
              <a:rPr lang="en-US" sz="2000" dirty="0"/>
              <a:t>Compliance Supervisor, State Pretreatment Coordinator</a:t>
            </a:r>
          </a:p>
          <a:p>
            <a:pPr algn="ctr">
              <a:buNone/>
            </a:pPr>
            <a:r>
              <a:rPr lang="en-US" sz="2000" dirty="0"/>
              <a:t>Department of Environmental Protection</a:t>
            </a:r>
          </a:p>
          <a:p>
            <a:pPr algn="ctr">
              <a:buNone/>
            </a:pPr>
            <a:r>
              <a:rPr lang="en-US" sz="2000" dirty="0"/>
              <a:t>Division of Water Quality Management</a:t>
            </a:r>
          </a:p>
          <a:p>
            <a:pPr algn="ctr">
              <a:buNone/>
            </a:pPr>
            <a:r>
              <a:rPr lang="en-US" sz="2000" dirty="0"/>
              <a:t>207-287-8898</a:t>
            </a:r>
          </a:p>
          <a:p>
            <a:pPr algn="ctr">
              <a:buNone/>
            </a:pPr>
            <a:r>
              <a:rPr lang="en-US" sz="2000" u="sng" dirty="0">
                <a:hlinkClick r:id="rId3"/>
              </a:rPr>
              <a:t>james.r.crowley@maine.gov</a:t>
            </a:r>
            <a:endParaRPr lang="en-US" sz="2000" dirty="0"/>
          </a:p>
          <a:p>
            <a:pPr>
              <a:buNone/>
            </a:pPr>
            <a:endParaRPr lang="en-US" sz="2800" dirty="0" smtClean="0"/>
          </a:p>
          <a:p>
            <a:pPr lvl="0">
              <a:buNone/>
            </a:pPr>
            <a:endParaRPr lang="en-US" sz="2800" u="sng" dirty="0"/>
          </a:p>
        </p:txBody>
      </p:sp>
    </p:spTree>
    <p:extLst>
      <p:ext uri="{BB962C8B-B14F-4D97-AF65-F5344CB8AC3E}">
        <p14:creationId xmlns:p14="http://schemas.microsoft.com/office/powerpoint/2010/main" val="3269859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152400"/>
            <a:ext cx="6553200" cy="6381800"/>
          </a:xfrm>
          <a:prstGeom prst="rect">
            <a:avLst/>
          </a:prstGeom>
          <a:effectLst>
            <a:softEdge rad="635000"/>
          </a:effectLst>
        </p:spPr>
      </p:pic>
      <p:sp>
        <p:nvSpPr>
          <p:cNvPr id="2" name="Title 1"/>
          <p:cNvSpPr>
            <a:spLocks noGrp="1"/>
          </p:cNvSpPr>
          <p:nvPr>
            <p:ph type="title"/>
          </p:nvPr>
        </p:nvSpPr>
        <p:spPr>
          <a:xfrm>
            <a:off x="3505200" y="3505200"/>
            <a:ext cx="2362200" cy="457200"/>
          </a:xfrm>
        </p:spPr>
        <p:txBody>
          <a:bodyPr rtlCol="0">
            <a:normAutofit/>
          </a:bodyPr>
          <a:lstStyle/>
          <a:p>
            <a:pPr eaLnBrk="1" fontAlgn="auto" hangingPunct="1">
              <a:spcAft>
                <a:spcPts val="0"/>
              </a:spcAft>
              <a:defRPr/>
            </a:pPr>
            <a:r>
              <a:rPr lang="en-US" sz="1800" i="1" cap="none" smtClean="0">
                <a:solidFill>
                  <a:schemeClr val="accent1">
                    <a:lumMod val="75000"/>
                  </a:schemeClr>
                </a:solidFill>
                <a:latin typeface="+mn-lt"/>
              </a:rPr>
              <a:t>www.maine.gov/dep</a:t>
            </a:r>
            <a:endParaRPr lang="en-US" sz="1800" i="1" cap="none" dirty="0">
              <a:solidFill>
                <a:schemeClr val="accent1">
                  <a:lumMod val="75000"/>
                </a:schemeClr>
              </a:solidFill>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72" name="TextBox 4"/>
          <p:cNvSpPr txBox="1">
            <a:spLocks noChangeArrowheads="1"/>
          </p:cNvSpPr>
          <p:nvPr/>
        </p:nvSpPr>
        <p:spPr bwMode="auto">
          <a:xfrm>
            <a:off x="914400" y="990600"/>
            <a:ext cx="7391400" cy="4819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None/>
            </a:pPr>
            <a:r>
              <a:rPr lang="en-US" sz="2400" dirty="0"/>
              <a:t>Meeting your License Requirement; what is an</a:t>
            </a:r>
          </a:p>
          <a:p>
            <a:pPr algn="ctr">
              <a:buNone/>
            </a:pPr>
            <a:r>
              <a:rPr lang="en-US" sz="2800" b="1" dirty="0"/>
              <a:t>INDUSTRIAL WASTE SURVEY?</a:t>
            </a:r>
            <a:endParaRPr lang="en-US" sz="2800" dirty="0"/>
          </a:p>
          <a:p>
            <a:endParaRPr lang="en-US" sz="2400" dirty="0"/>
          </a:p>
          <a:p>
            <a:pPr>
              <a:buNone/>
            </a:pPr>
            <a:r>
              <a:rPr lang="en-US" sz="2400" dirty="0"/>
              <a:t>Starting in 2013 the following Special Condition was added to municipal wastewater discharge licenses as they were renewed. The Department’s intent was that </a:t>
            </a:r>
            <a:r>
              <a:rPr lang="en-US" sz="2400" u="sng" dirty="0"/>
              <a:t>every licensed community</a:t>
            </a:r>
            <a:r>
              <a:rPr lang="en-US" sz="2400" dirty="0"/>
              <a:t> with a surface water discharge would investigate and account for all of the industrial dischargers within their collection systems, and additionally assess whether or not pretreatment regulation of some kind would be necessary; look at it as a living inventory of your community’s industrial </a:t>
            </a:r>
            <a:r>
              <a:rPr lang="en-US" sz="2400" dirty="0" smtClean="0"/>
              <a:t>users.</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9" name="TextBox 11"/>
          <p:cNvSpPr txBox="1">
            <a:spLocks noChangeArrowheads="1"/>
          </p:cNvSpPr>
          <p:nvPr/>
        </p:nvSpPr>
        <p:spPr bwMode="auto">
          <a:xfrm>
            <a:off x="457200" y="609600"/>
            <a:ext cx="8305800"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sz="2400" u="sng" dirty="0">
                <a:solidFill>
                  <a:schemeClr val="accent1">
                    <a:lumMod val="75000"/>
                  </a:schemeClr>
                </a:solidFill>
              </a:rPr>
              <a:t>LIMITATIONS FOR INDUSTRIAL USERS</a:t>
            </a:r>
            <a:r>
              <a:rPr lang="en-US" sz="2400" dirty="0">
                <a:solidFill>
                  <a:schemeClr val="accent1">
                    <a:lumMod val="75000"/>
                  </a:schemeClr>
                </a:solidFill>
              </a:rPr>
              <a:t> -Pollutants introduced into the wastewater collection and treatment system by a non-domestic source (user) shall not pass through or interfere with the operation of the treatment system. </a:t>
            </a:r>
            <a:r>
              <a:rPr lang="en-US" sz="2400" b="1" i="1" dirty="0">
                <a:solidFill>
                  <a:schemeClr val="accent1">
                    <a:lumMod val="75000"/>
                  </a:schemeClr>
                </a:solidFill>
              </a:rPr>
              <a:t>The permittee shall conduct an Industrial Waste Survey (IWS) any time a new industrial user proposes to discharge within its jurisdiction; an existing user proposes to make a significant change in its discharge; or at an alternative minimum, once every permit cycle.</a:t>
            </a:r>
            <a:r>
              <a:rPr lang="en-US" sz="2400" dirty="0">
                <a:solidFill>
                  <a:schemeClr val="accent1">
                    <a:lumMod val="75000"/>
                  </a:schemeClr>
                </a:solidFill>
              </a:rPr>
              <a:t>  The IWS shall identify, in terms of character and volume of pollutants, any Significant Industrial Users discharging into the POTW subject to Pretreatment Standards under section 307(b) of the federal Clean Water Act, 40 CFR Part 403 (general pretreatment regulations) or Pretreatment Program, 06-096 CMR 528 (last amended March 17, 2008).</a:t>
            </a:r>
          </a:p>
          <a:p>
            <a:pPr eaLnBrk="1" hangingPunct="1">
              <a:spcBef>
                <a:spcPct val="0"/>
              </a:spcBef>
              <a:buFontTx/>
              <a:buNone/>
            </a:pPr>
            <a:endParaRPr lang="en-US" altLang="en-US"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a:t>Frequently Asked Questions</a:t>
            </a:r>
            <a:endParaRPr lang="en-US" dirty="0"/>
          </a:p>
        </p:txBody>
      </p:sp>
      <p:sp>
        <p:nvSpPr>
          <p:cNvPr id="12296" name="TextBox 4"/>
          <p:cNvSpPr txBox="1">
            <a:spLocks noChangeArrowheads="1"/>
          </p:cNvSpPr>
          <p:nvPr/>
        </p:nvSpPr>
        <p:spPr bwMode="auto">
          <a:xfrm>
            <a:off x="914400" y="986547"/>
            <a:ext cx="7391400" cy="2456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None/>
            </a:pPr>
            <a:r>
              <a:rPr lang="en-US" sz="4800" dirty="0"/>
              <a:t>Q. What defines an Industrial User?</a:t>
            </a:r>
          </a:p>
          <a:p>
            <a:pPr algn="ctr">
              <a:buNone/>
            </a:pPr>
            <a:endParaRPr lang="en-US" sz="4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Industrial Users</a:t>
            </a:r>
            <a:endParaRPr lang="en-US" dirty="0"/>
          </a:p>
        </p:txBody>
      </p:sp>
      <p:sp>
        <p:nvSpPr>
          <p:cNvPr id="12296" name="TextBox 4"/>
          <p:cNvSpPr txBox="1">
            <a:spLocks noChangeArrowheads="1"/>
          </p:cNvSpPr>
          <p:nvPr/>
        </p:nvSpPr>
        <p:spPr bwMode="auto">
          <a:xfrm>
            <a:off x="609600" y="986547"/>
            <a:ext cx="7924800" cy="4450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0">
              <a:buNone/>
            </a:pPr>
            <a:r>
              <a:rPr lang="en-US" sz="2800" dirty="0"/>
              <a:t>May be any of the industries that are listed in 40 CFR Parts 405 through 471 (</a:t>
            </a:r>
            <a:r>
              <a:rPr lang="en-US" sz="2800" u="sng" dirty="0">
                <a:hlinkClick r:id="rId3"/>
              </a:rPr>
              <a:t>http://ecfr.gpoaccess.gov</a:t>
            </a:r>
            <a:r>
              <a:rPr lang="en-US" sz="2800" u="sng" dirty="0" smtClean="0">
                <a:hlinkClick r:id="rId3"/>
              </a:rPr>
              <a:t>/</a:t>
            </a:r>
            <a:r>
              <a:rPr lang="en-US" sz="2800" dirty="0" smtClean="0"/>
              <a:t>). </a:t>
            </a:r>
            <a:r>
              <a:rPr lang="en-US" sz="2800" dirty="0"/>
              <a:t>These are the National Categorical Industries, from which come the National Effluent Guidelines for Categorical Industrial Users (CIUs). All CIUs are, by definition, Significant Industrial Users (SIUs).</a:t>
            </a:r>
          </a:p>
          <a:p>
            <a:pPr algn="ctr">
              <a:buNone/>
            </a:pPr>
            <a:endParaRPr lang="en-US" sz="4800" dirty="0"/>
          </a:p>
          <a:p>
            <a:pPr algn="ctr">
              <a:buNone/>
            </a:pPr>
            <a:endParaRPr lang="en-US" sz="4800" dirty="0"/>
          </a:p>
        </p:txBody>
      </p:sp>
    </p:spTree>
    <p:extLst>
      <p:ext uri="{BB962C8B-B14F-4D97-AF65-F5344CB8AC3E}">
        <p14:creationId xmlns:p14="http://schemas.microsoft.com/office/powerpoint/2010/main" val="17735743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Industrial Users</a:t>
            </a:r>
            <a:endParaRPr lang="en-US" dirty="0"/>
          </a:p>
        </p:txBody>
      </p:sp>
      <p:sp>
        <p:nvSpPr>
          <p:cNvPr id="12296" name="TextBox 4"/>
          <p:cNvSpPr txBox="1">
            <a:spLocks noChangeArrowheads="1"/>
          </p:cNvSpPr>
          <p:nvPr/>
        </p:nvSpPr>
        <p:spPr bwMode="auto">
          <a:xfrm>
            <a:off x="914400" y="986547"/>
            <a:ext cx="7391400" cy="40072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0">
              <a:buNone/>
            </a:pPr>
            <a:r>
              <a:rPr lang="en-US" sz="2800" dirty="0"/>
              <a:t>Any contributing facility in the collection system that discharges a monthly average daily flow of 25,000 gallons or more (on days that they’re discharging) </a:t>
            </a:r>
            <a:r>
              <a:rPr lang="en-US" sz="2800" b="1" i="1" dirty="0"/>
              <a:t>may</a:t>
            </a:r>
            <a:r>
              <a:rPr lang="en-US" sz="2800" dirty="0"/>
              <a:t> be an SIU. That’s any kind of flow, including standard residential/commercial wastewater and relatively clean waters.</a:t>
            </a:r>
          </a:p>
          <a:p>
            <a:pPr>
              <a:buNone/>
            </a:pPr>
            <a:endParaRPr lang="en-US" sz="2400" dirty="0"/>
          </a:p>
          <a:p>
            <a:pPr algn="ctr">
              <a:buNone/>
            </a:pPr>
            <a:endParaRPr lang="en-US" sz="4800" dirty="0"/>
          </a:p>
        </p:txBody>
      </p:sp>
    </p:spTree>
    <p:extLst>
      <p:ext uri="{BB962C8B-B14F-4D97-AF65-F5344CB8AC3E}">
        <p14:creationId xmlns:p14="http://schemas.microsoft.com/office/powerpoint/2010/main" val="3192252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Industrial Users</a:t>
            </a:r>
            <a:endParaRPr lang="en-US" dirty="0"/>
          </a:p>
        </p:txBody>
      </p:sp>
      <p:sp>
        <p:nvSpPr>
          <p:cNvPr id="12296" name="TextBox 4"/>
          <p:cNvSpPr txBox="1">
            <a:spLocks noChangeArrowheads="1"/>
          </p:cNvSpPr>
          <p:nvPr/>
        </p:nvSpPr>
        <p:spPr bwMode="auto">
          <a:xfrm>
            <a:off x="914400" y="986547"/>
            <a:ext cx="7391400" cy="27884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0">
              <a:buNone/>
            </a:pPr>
            <a:r>
              <a:rPr lang="en-US" sz="2800" dirty="0"/>
              <a:t>Any single commercial/industrial facility that contributes 5% or more of the POTW’s hydraulic (flow) or organic (BOD, TSS) loading.</a:t>
            </a:r>
          </a:p>
          <a:p>
            <a:pPr>
              <a:buNone/>
            </a:pPr>
            <a:endParaRPr lang="en-US" sz="2800" dirty="0"/>
          </a:p>
          <a:p>
            <a:pPr algn="ctr">
              <a:buNone/>
            </a:pPr>
            <a:endParaRPr lang="en-US" sz="4800" dirty="0"/>
          </a:p>
        </p:txBody>
      </p:sp>
    </p:spTree>
    <p:extLst>
      <p:ext uri="{BB962C8B-B14F-4D97-AF65-F5344CB8AC3E}">
        <p14:creationId xmlns:p14="http://schemas.microsoft.com/office/powerpoint/2010/main" val="22776279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Industrial Users</a:t>
            </a:r>
            <a:endParaRPr lang="en-US" dirty="0"/>
          </a:p>
        </p:txBody>
      </p:sp>
      <p:sp>
        <p:nvSpPr>
          <p:cNvPr id="12296" name="TextBox 4"/>
          <p:cNvSpPr txBox="1">
            <a:spLocks noChangeArrowheads="1"/>
          </p:cNvSpPr>
          <p:nvPr/>
        </p:nvSpPr>
        <p:spPr bwMode="auto">
          <a:xfrm>
            <a:off x="914400" y="986547"/>
            <a:ext cx="7391400" cy="4942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0">
              <a:buNone/>
            </a:pPr>
            <a:r>
              <a:rPr lang="en-US" sz="2800" dirty="0"/>
              <a:t>Note: Size matters – i.e. a very small seafood processor, a community hospital or nursing home, </a:t>
            </a:r>
            <a:r>
              <a:rPr lang="en-US" sz="2800" dirty="0" smtClean="0"/>
              <a:t>or a </a:t>
            </a:r>
            <a:r>
              <a:rPr lang="en-US" sz="2800" dirty="0"/>
              <a:t>small fruit or vegetable </a:t>
            </a:r>
            <a:r>
              <a:rPr lang="en-US" sz="2800" dirty="0" smtClean="0"/>
              <a:t>processor </a:t>
            </a:r>
            <a:r>
              <a:rPr lang="en-US" sz="2800" dirty="0"/>
              <a:t>might not actually turn out to be a Significant Industrial User (SIU) for a given POTW. However, they need to be included in the survey and evaluated by the treatment plant operator or their representative to make that determination. </a:t>
            </a:r>
          </a:p>
          <a:p>
            <a:pPr>
              <a:buNone/>
            </a:pPr>
            <a:endParaRPr lang="en-US" sz="2800" dirty="0"/>
          </a:p>
          <a:p>
            <a:pPr algn="ctr">
              <a:buNone/>
            </a:pPr>
            <a:endParaRPr lang="en-US" sz="4800" dirty="0"/>
          </a:p>
        </p:txBody>
      </p:sp>
    </p:spTree>
    <p:extLst>
      <p:ext uri="{BB962C8B-B14F-4D97-AF65-F5344CB8AC3E}">
        <p14:creationId xmlns:p14="http://schemas.microsoft.com/office/powerpoint/2010/main" val="401729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74638"/>
            <a:ext cx="8229600" cy="1096962"/>
          </a:xfrm>
        </p:spPr>
        <p:txBody>
          <a:bodyPr/>
          <a:lstStyle/>
          <a:p>
            <a:r>
              <a:rPr lang="en-US" altLang="en-US" dirty="0" smtClean="0"/>
              <a:t/>
            </a:r>
            <a:br>
              <a:rPr lang="en-US" altLang="en-US" dirty="0" smtClean="0"/>
            </a:br>
            <a:endParaRPr lang="en-US" altLang="en-US" dirty="0" smtClean="0"/>
          </a:p>
        </p:txBody>
      </p:sp>
      <p:sp>
        <p:nvSpPr>
          <p:cNvPr id="11" name="Rectangle 10"/>
          <p:cNvSpPr/>
          <p:nvPr/>
        </p:nvSpPr>
        <p:spPr>
          <a:xfrm>
            <a:off x="0" y="6270625"/>
            <a:ext cx="9144000" cy="376238"/>
          </a:xfrm>
          <a:prstGeom prst="rect">
            <a:avLst/>
          </a:prstGeom>
          <a:solidFill>
            <a:schemeClr val="tx2">
              <a:lumMod val="75000"/>
            </a:schemeClr>
          </a:solidFill>
          <a:ln>
            <a:solidFill>
              <a:schemeClr val="tx2">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400" dirty="0">
                <a:latin typeface="Arial" pitchFamily="34" charset="0"/>
                <a:cs typeface="Arial" pitchFamily="34" charset="0"/>
              </a:rPr>
              <a:t>                  MAINE DEPARTMENT OF ENVIRONMENTAL PROTECTION                              </a:t>
            </a:r>
            <a:r>
              <a:rPr lang="en-US" sz="1400" dirty="0">
                <a:solidFill>
                  <a:schemeClr val="bg1"/>
                </a:solidFill>
                <a:latin typeface="Arial" pitchFamily="34" charset="0"/>
                <a:cs typeface="Arial" pitchFamily="34" charset="0"/>
              </a:rPr>
              <a:t>www.maine.gov/dep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315" y="6053380"/>
            <a:ext cx="947882" cy="873987"/>
          </a:xfrm>
          <a:prstGeom prst="rect">
            <a:avLst/>
          </a:prstGeom>
          <a:ln>
            <a:noFill/>
          </a:ln>
          <a:effectLst>
            <a:softEdge rad="112500"/>
          </a:effectLst>
        </p:spPr>
      </p:pic>
      <p:sp>
        <p:nvSpPr>
          <p:cNvPr id="8" name="Rectangle 7"/>
          <p:cNvSpPr/>
          <p:nvPr/>
        </p:nvSpPr>
        <p:spPr>
          <a:xfrm>
            <a:off x="0" y="0"/>
            <a:ext cx="9144000" cy="304800"/>
          </a:xfrm>
          <a:prstGeom prst="rect">
            <a:avLst/>
          </a:prstGeom>
          <a:solidFill>
            <a:srgbClr val="4EBE83"/>
          </a:solidFill>
          <a:ln>
            <a:solidFill>
              <a:srgbClr val="5CC47C"/>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u="sng" dirty="0" smtClean="0"/>
              <a:t>Industrial Users</a:t>
            </a:r>
            <a:endParaRPr lang="en-US" dirty="0"/>
          </a:p>
        </p:txBody>
      </p:sp>
      <p:sp>
        <p:nvSpPr>
          <p:cNvPr id="12296" name="TextBox 4"/>
          <p:cNvSpPr txBox="1">
            <a:spLocks noChangeArrowheads="1"/>
          </p:cNvSpPr>
          <p:nvPr/>
        </p:nvSpPr>
        <p:spPr bwMode="auto">
          <a:xfrm>
            <a:off x="762000" y="986547"/>
            <a:ext cx="7696200" cy="629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lvl="0">
              <a:buNone/>
            </a:pPr>
            <a:r>
              <a:rPr lang="en-US" sz="2400" dirty="0"/>
              <a:t>Finally, any facility that has demonstrated or has the potential to adversely impact the POTW, pass contaminants into the effluent or biosolids, or interfere with </a:t>
            </a:r>
            <a:r>
              <a:rPr lang="en-US" sz="2400" dirty="0" smtClean="0"/>
              <a:t>POTW or collection system operations. </a:t>
            </a:r>
            <a:r>
              <a:rPr lang="en-US" sz="2400" dirty="0"/>
              <a:t>An example of pass-through would be something like the presence of a toxic or contaminant (toluene, oil sheen, metals, etc.) in the effluent or sludge; examples of interference would be too-high a temperature, wastewater with a toxic effect on the bugs or creating toxic/flammable </a:t>
            </a:r>
            <a:r>
              <a:rPr lang="en-US" sz="2400" dirty="0" smtClean="0"/>
              <a:t>fumes in the sewer or </a:t>
            </a:r>
            <a:r>
              <a:rPr lang="en-US" sz="2400" dirty="0"/>
              <a:t>at the POTW. Here, size does not matter, but potency does. See also Chapter 528, Pretreatment Program, Section 6; go to </a:t>
            </a:r>
            <a:r>
              <a:rPr lang="en-US" sz="2400" u="sng" dirty="0">
                <a:hlinkClick r:id="rId3"/>
              </a:rPr>
              <a:t>http://www.maine.gov/sos/cec/rules/06/chaps06.htm</a:t>
            </a:r>
            <a:r>
              <a:rPr lang="en-US" sz="2400" dirty="0"/>
              <a:t> and click on Ch.528.</a:t>
            </a:r>
          </a:p>
          <a:p>
            <a:pPr>
              <a:buNone/>
            </a:pPr>
            <a:endParaRPr lang="en-US" sz="2800" dirty="0"/>
          </a:p>
          <a:p>
            <a:pPr algn="ctr">
              <a:buNone/>
            </a:pPr>
            <a:endParaRPr lang="en-US" sz="4800" dirty="0"/>
          </a:p>
        </p:txBody>
      </p:sp>
    </p:spTree>
    <p:extLst>
      <p:ext uri="{BB962C8B-B14F-4D97-AF65-F5344CB8AC3E}">
        <p14:creationId xmlns:p14="http://schemas.microsoft.com/office/powerpoint/2010/main" val="171639597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P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DEP PowerPoint Template</Template>
  <TotalTime>292</TotalTime>
  <Words>1135</Words>
  <Application>Microsoft Office PowerPoint</Application>
  <PresentationFormat>On-screen Show (4:3)</PresentationFormat>
  <Paragraphs>95</Paragraphs>
  <Slides>18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DEP PowerPoint Template</vt:lpstr>
      <vt:lpstr>Your Industrial Waste Survey</vt:lpstr>
      <vt:lpstr>PowerPoint Presentation</vt:lpstr>
      <vt:lpstr>PowerPoint Presentation</vt:lpstr>
      <vt:lpstr> </vt:lpstr>
      <vt:lpstr> </vt:lpstr>
      <vt:lpstr> </vt:lpstr>
      <vt:lpstr> </vt:lpstr>
      <vt:lpstr> </vt:lpstr>
      <vt:lpstr> </vt:lpstr>
      <vt:lpstr> </vt:lpstr>
      <vt:lpstr> </vt:lpstr>
      <vt:lpstr> </vt:lpstr>
      <vt:lpstr> </vt:lpstr>
      <vt:lpstr> </vt:lpstr>
      <vt:lpstr> </vt:lpstr>
      <vt:lpstr> </vt:lpstr>
      <vt:lpstr> </vt:lpstr>
      <vt:lpstr>www.maine.gov/dep</vt:lpstr>
    </vt:vector>
  </TitlesOfParts>
  <Company>Dept. of Health and Human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Brian Kavanah</dc:creator>
  <cp:lastModifiedBy>Paula Drouin</cp:lastModifiedBy>
  <cp:revision>35</cp:revision>
  <dcterms:created xsi:type="dcterms:W3CDTF">2012-04-20T18:25:03Z</dcterms:created>
  <dcterms:modified xsi:type="dcterms:W3CDTF">2017-03-07T17:21:00Z</dcterms:modified>
</cp:coreProperties>
</file>